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3"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6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8732F6-CB0A-1B41-B672-DDD0DE93237B}" type="datetimeFigureOut">
              <a:rPr lang="en-US" smtClean="0"/>
              <a:t>2/12/19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CA5AB-D1A4-AD43-A063-4B43DAC01E1E}" type="slidenum">
              <a:rPr lang="en-US" smtClean="0"/>
              <a:t>‹#›</a:t>
            </a:fld>
            <a:endParaRPr lang="en-US"/>
          </a:p>
        </p:txBody>
      </p:sp>
    </p:spTree>
    <p:extLst>
      <p:ext uri="{BB962C8B-B14F-4D97-AF65-F5344CB8AC3E}">
        <p14:creationId xmlns:p14="http://schemas.microsoft.com/office/powerpoint/2010/main" val="5894010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book</a:t>
            </a:r>
            <a:r>
              <a:rPr lang="en-US" baseline="0" dirty="0" smtClean="0"/>
              <a:t> is labeled “ASK.” This means we do not have a copy in our library, but there is a possibility that we could borrow it from another school in our district.</a:t>
            </a:r>
          </a:p>
          <a:p>
            <a:endParaRPr lang="en-US" baseline="0" dirty="0" smtClean="0"/>
          </a:p>
          <a:p>
            <a:r>
              <a:rPr lang="en-US" baseline="0" dirty="0" smtClean="0"/>
              <a:t>The second book is “IN,” which means the book is available for checkout.  If it had said “OUT,” that means another student has checked it out.  Fortunately for you, we have pulled the books for your research.  After you search for a title, you’ll be able to find it in your teacher’s classroom.  We did this so no other students can check out the books you might be needing for your research!</a:t>
            </a:r>
          </a:p>
          <a:p>
            <a:endParaRPr lang="en-US" baseline="0" dirty="0" smtClean="0"/>
          </a:p>
          <a:p>
            <a:r>
              <a:rPr lang="en-US" baseline="0" dirty="0" smtClean="0"/>
              <a:t>The third book is an eBook. You can click on “Follett Shelf” at the top of the Destiny Quest screen.  If you are logged in to Destiny Quest (using the same login credentials as you use for Accelerated Reader), you’ll be able to access and open the book.  Sometimes the book is not available in Follett Shelf, so you may also want to try using “SORA,” another application that you can link to from the library webpage.</a:t>
            </a:r>
            <a:endParaRPr lang="en-US" dirty="0"/>
          </a:p>
        </p:txBody>
      </p:sp>
      <p:sp>
        <p:nvSpPr>
          <p:cNvPr id="4" name="Slide Number Placeholder 3"/>
          <p:cNvSpPr>
            <a:spLocks noGrp="1"/>
          </p:cNvSpPr>
          <p:nvPr>
            <p:ph type="sldNum" sz="quarter" idx="10"/>
          </p:nvPr>
        </p:nvSpPr>
        <p:spPr/>
        <p:txBody>
          <a:bodyPr/>
          <a:lstStyle/>
          <a:p>
            <a:fld id="{33DCA5AB-D1A4-AD43-A063-4B43DAC01E1E}" type="slidenum">
              <a:rPr lang="en-US" smtClean="0"/>
              <a:t>2</a:t>
            </a:fld>
            <a:endParaRPr lang="en-US"/>
          </a:p>
        </p:txBody>
      </p:sp>
    </p:spTree>
    <p:extLst>
      <p:ext uri="{BB962C8B-B14F-4D97-AF65-F5344CB8AC3E}">
        <p14:creationId xmlns:p14="http://schemas.microsoft.com/office/powerpoint/2010/main" val="406002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Table of Contents and the Index to find probable locations of the information</a:t>
            </a:r>
            <a:r>
              <a:rPr lang="en-US" baseline="0" dirty="0" smtClean="0"/>
              <a:t> you need, then take some notes!</a:t>
            </a:r>
            <a:endParaRPr lang="en-US" dirty="0"/>
          </a:p>
        </p:txBody>
      </p:sp>
      <p:sp>
        <p:nvSpPr>
          <p:cNvPr id="4" name="Slide Number Placeholder 3"/>
          <p:cNvSpPr>
            <a:spLocks noGrp="1"/>
          </p:cNvSpPr>
          <p:nvPr>
            <p:ph type="sldNum" sz="quarter" idx="10"/>
          </p:nvPr>
        </p:nvSpPr>
        <p:spPr/>
        <p:txBody>
          <a:bodyPr/>
          <a:lstStyle/>
          <a:p>
            <a:fld id="{33DCA5AB-D1A4-AD43-A063-4B43DAC01E1E}" type="slidenum">
              <a:rPr lang="en-US" smtClean="0"/>
              <a:t>5</a:t>
            </a:fld>
            <a:endParaRPr lang="en-US"/>
          </a:p>
        </p:txBody>
      </p:sp>
    </p:spTree>
    <p:extLst>
      <p:ext uri="{BB962C8B-B14F-4D97-AF65-F5344CB8AC3E}">
        <p14:creationId xmlns:p14="http://schemas.microsoft.com/office/powerpoint/2010/main" val="410051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Zotero</a:t>
            </a:r>
            <a:r>
              <a:rPr lang="en-US" dirty="0" smtClean="0"/>
              <a:t> Bib to create</a:t>
            </a:r>
            <a:r>
              <a:rPr lang="en-US" baseline="0" dirty="0" smtClean="0"/>
              <a:t> your book citation.</a:t>
            </a:r>
            <a:endParaRPr lang="en-US" dirty="0"/>
          </a:p>
        </p:txBody>
      </p:sp>
      <p:sp>
        <p:nvSpPr>
          <p:cNvPr id="4" name="Slide Number Placeholder 3"/>
          <p:cNvSpPr>
            <a:spLocks noGrp="1"/>
          </p:cNvSpPr>
          <p:nvPr>
            <p:ph type="sldNum" sz="quarter" idx="10"/>
          </p:nvPr>
        </p:nvSpPr>
        <p:spPr/>
        <p:txBody>
          <a:bodyPr/>
          <a:lstStyle/>
          <a:p>
            <a:fld id="{33DCA5AB-D1A4-AD43-A063-4B43DAC01E1E}" type="slidenum">
              <a:rPr lang="en-US" smtClean="0"/>
              <a:t>6</a:t>
            </a:fld>
            <a:endParaRPr lang="en-US"/>
          </a:p>
        </p:txBody>
      </p:sp>
    </p:spTree>
    <p:extLst>
      <p:ext uri="{BB962C8B-B14F-4D97-AF65-F5344CB8AC3E}">
        <p14:creationId xmlns:p14="http://schemas.microsoft.com/office/powerpoint/2010/main" val="4100519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the book’s ISBN barcode number (10 or 13-digit number </a:t>
            </a:r>
            <a:r>
              <a:rPr lang="mr-IN" baseline="0" dirty="0" smtClean="0"/>
              <a:t>–</a:t>
            </a:r>
            <a:r>
              <a:rPr lang="en-US" baseline="0" dirty="0" smtClean="0"/>
              <a:t> NOT the school’s library barcode.</a:t>
            </a:r>
            <a:endParaRPr lang="en-US" dirty="0"/>
          </a:p>
        </p:txBody>
      </p:sp>
      <p:sp>
        <p:nvSpPr>
          <p:cNvPr id="4" name="Slide Number Placeholder 3"/>
          <p:cNvSpPr>
            <a:spLocks noGrp="1"/>
          </p:cNvSpPr>
          <p:nvPr>
            <p:ph type="sldNum" sz="quarter" idx="10"/>
          </p:nvPr>
        </p:nvSpPr>
        <p:spPr/>
        <p:txBody>
          <a:bodyPr/>
          <a:lstStyle/>
          <a:p>
            <a:fld id="{33DCA5AB-D1A4-AD43-A063-4B43DAC01E1E}" type="slidenum">
              <a:rPr lang="en-US" smtClean="0"/>
              <a:t>7</a:t>
            </a:fld>
            <a:endParaRPr lang="en-US"/>
          </a:p>
        </p:txBody>
      </p:sp>
    </p:spTree>
    <p:extLst>
      <p:ext uri="{BB962C8B-B14F-4D97-AF65-F5344CB8AC3E}">
        <p14:creationId xmlns:p14="http://schemas.microsoft.com/office/powerpoint/2010/main" val="410051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Zotero</a:t>
            </a:r>
            <a:r>
              <a:rPr lang="en-US" dirty="0" smtClean="0"/>
              <a:t> Bib to create</a:t>
            </a:r>
            <a:r>
              <a:rPr lang="en-US" baseline="0" dirty="0" smtClean="0"/>
              <a:t> your book citation.</a:t>
            </a:r>
            <a:endParaRPr lang="en-US" dirty="0"/>
          </a:p>
        </p:txBody>
      </p:sp>
      <p:sp>
        <p:nvSpPr>
          <p:cNvPr id="4" name="Slide Number Placeholder 3"/>
          <p:cNvSpPr>
            <a:spLocks noGrp="1"/>
          </p:cNvSpPr>
          <p:nvPr>
            <p:ph type="sldNum" sz="quarter" idx="10"/>
          </p:nvPr>
        </p:nvSpPr>
        <p:spPr/>
        <p:txBody>
          <a:bodyPr/>
          <a:lstStyle/>
          <a:p>
            <a:fld id="{33DCA5AB-D1A4-AD43-A063-4B43DAC01E1E}" type="slidenum">
              <a:rPr lang="en-US" smtClean="0"/>
              <a:t>8</a:t>
            </a:fld>
            <a:endParaRPr lang="en-US"/>
          </a:p>
        </p:txBody>
      </p:sp>
    </p:spTree>
    <p:extLst>
      <p:ext uri="{BB962C8B-B14F-4D97-AF65-F5344CB8AC3E}">
        <p14:creationId xmlns:p14="http://schemas.microsoft.com/office/powerpoint/2010/main" val="410051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3592943-1072-B34C-A9E5-35E39103FB87}"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8B55B-F0FA-F948-971A-25C90A69D0F4}"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92943-1072-B34C-A9E5-35E39103FB87}" type="datetimeFigureOut">
              <a:rPr lang="en-US" smtClean="0"/>
              <a:t>2/12/19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8B55B-F0FA-F948-971A-25C90A69D0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2943-1072-B34C-A9E5-35E39103FB87}"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2943-1072-B34C-A9E5-35E39103FB87}"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3592943-1072-B34C-A9E5-35E39103FB87}" type="datetimeFigureOut">
              <a:rPr lang="en-US" smtClean="0"/>
              <a:t>2/12/19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8B55B-F0FA-F948-971A-25C90A69D0F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3592943-1072-B34C-A9E5-35E39103FB87}" type="datetimeFigureOut">
              <a:rPr lang="en-US" smtClean="0"/>
              <a:t>2/12/19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23592943-1072-B34C-A9E5-35E39103FB87}" type="datetimeFigureOut">
              <a:rPr lang="en-US" smtClean="0"/>
              <a:t>2/12/19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E8B55B-F0FA-F948-971A-25C90A69D0F4}"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3592943-1072-B34C-A9E5-35E39103FB87}" type="datetimeFigureOut">
              <a:rPr lang="en-US" smtClean="0"/>
              <a:t>2/12/19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3592943-1072-B34C-A9E5-35E39103FB87}" type="datetimeFigureOut">
              <a:rPr lang="en-US" smtClean="0"/>
              <a:t>2/12/19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8B55B-F0FA-F948-971A-25C90A69D0F4}"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3592943-1072-B34C-A9E5-35E39103FB87}" type="datetimeFigureOut">
              <a:rPr lang="en-US" smtClean="0"/>
              <a:t>2/12/19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8B55B-F0FA-F948-971A-25C90A69D0F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23592943-1072-B34C-A9E5-35E39103FB87}" type="datetimeFigureOut">
              <a:rPr lang="en-US" smtClean="0"/>
              <a:t>2/12/19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BE8B55B-F0FA-F948-971A-25C90A69D0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Destiny Quest	</a:t>
            </a:r>
            <a:endParaRPr lang="en-US" dirty="0"/>
          </a:p>
        </p:txBody>
      </p:sp>
      <p:sp>
        <p:nvSpPr>
          <p:cNvPr id="3" name="Subtitle 2"/>
          <p:cNvSpPr>
            <a:spLocks noGrp="1"/>
          </p:cNvSpPr>
          <p:nvPr>
            <p:ph type="subTitle" idx="1"/>
          </p:nvPr>
        </p:nvSpPr>
        <p:spPr/>
        <p:txBody>
          <a:bodyPr/>
          <a:lstStyle/>
          <a:p>
            <a:r>
              <a:rPr lang="en-US" sz="2800" dirty="0" smtClean="0"/>
              <a:t>Online Library Catalog</a:t>
            </a:r>
          </a:p>
          <a:p>
            <a:endParaRPr lang="en-US" dirty="0"/>
          </a:p>
        </p:txBody>
      </p:sp>
    </p:spTree>
    <p:extLst>
      <p:ext uri="{BB962C8B-B14F-4D97-AF65-F5344CB8AC3E}">
        <p14:creationId xmlns:p14="http://schemas.microsoft.com/office/powerpoint/2010/main" val="420593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Keyword </a:t>
            </a:r>
            <a:br>
              <a:rPr lang="en-US" dirty="0" smtClean="0"/>
            </a:br>
            <a:r>
              <a:rPr lang="en-US" dirty="0" smtClean="0"/>
              <a:t>in the Search Bar</a:t>
            </a:r>
            <a:endParaRPr lang="en-US" dirty="0"/>
          </a:p>
        </p:txBody>
      </p:sp>
      <p:pic>
        <p:nvPicPr>
          <p:cNvPr id="4" name="Content Placeholder 3" descr="Screen Shot 2019-02-12 at 2.42.24 PM.png"/>
          <p:cNvPicPr>
            <a:picLocks noGrp="1" noChangeAspect="1"/>
          </p:cNvPicPr>
          <p:nvPr>
            <p:ph idx="1"/>
          </p:nvPr>
        </p:nvPicPr>
        <p:blipFill>
          <a:blip r:embed="rId3">
            <a:extLst>
              <a:ext uri="{28A0092B-C50C-407E-A947-70E740481C1C}">
                <a14:useLocalDpi xmlns:a14="http://schemas.microsoft.com/office/drawing/2010/main" val="0"/>
              </a:ext>
            </a:extLst>
          </a:blip>
          <a:srcRect t="11743" b="11743"/>
          <a:stretch>
            <a:fillRect/>
          </a:stretch>
        </p:blipFill>
        <p:spPr>
          <a:xfrm>
            <a:off x="0" y="2024645"/>
            <a:ext cx="9129211" cy="3892366"/>
          </a:xfrm>
        </p:spPr>
      </p:pic>
    </p:spTree>
    <p:extLst>
      <p:ext uri="{BB962C8B-B14F-4D97-AF65-F5344CB8AC3E}">
        <p14:creationId xmlns:p14="http://schemas.microsoft.com/office/powerpoint/2010/main" val="221729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12 at 2.5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89" y="1643529"/>
            <a:ext cx="2765437" cy="4509247"/>
          </a:xfrm>
          <a:prstGeom prst="rect">
            <a:avLst/>
          </a:prstGeom>
        </p:spPr>
      </p:pic>
      <p:sp>
        <p:nvSpPr>
          <p:cNvPr id="5" name="TextBox 4"/>
          <p:cNvSpPr txBox="1"/>
          <p:nvPr/>
        </p:nvSpPr>
        <p:spPr>
          <a:xfrm>
            <a:off x="3466353" y="1927412"/>
            <a:ext cx="4990353" cy="3970318"/>
          </a:xfrm>
          <a:prstGeom prst="rect">
            <a:avLst/>
          </a:prstGeom>
          <a:noFill/>
        </p:spPr>
        <p:txBody>
          <a:bodyPr wrap="square" rtlCol="0">
            <a:spAutoFit/>
          </a:bodyPr>
          <a:lstStyle/>
          <a:p>
            <a:r>
              <a:rPr lang="en-US" sz="2800" dirty="0" smtClean="0"/>
              <a:t>You can see the book’s call number is 616.9 A.</a:t>
            </a:r>
          </a:p>
          <a:p>
            <a:endParaRPr lang="en-US" sz="2800" dirty="0" smtClean="0"/>
          </a:p>
          <a:p>
            <a:r>
              <a:rPr lang="en-US" sz="2800" dirty="0" smtClean="0"/>
              <a:t>616.9 is a Dewey decimal number that helps us find the book’s location in the library.  </a:t>
            </a:r>
          </a:p>
          <a:p>
            <a:endParaRPr lang="en-US" sz="2800" dirty="0"/>
          </a:p>
          <a:p>
            <a:r>
              <a:rPr lang="en-US" sz="2800" dirty="0" smtClean="0"/>
              <a:t>The A is for the first letter of the author’s last name.</a:t>
            </a:r>
            <a:endParaRPr lang="en-US" sz="2800" dirty="0"/>
          </a:p>
        </p:txBody>
      </p:sp>
    </p:spTree>
    <p:extLst>
      <p:ext uri="{BB962C8B-B14F-4D97-AF65-F5344CB8AC3E}">
        <p14:creationId xmlns:p14="http://schemas.microsoft.com/office/powerpoint/2010/main" val="37956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2-12 at 2.5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88" y="971176"/>
            <a:ext cx="6077372" cy="5199529"/>
          </a:xfrm>
          <a:prstGeom prst="rect">
            <a:avLst/>
          </a:prstGeom>
        </p:spPr>
      </p:pic>
      <p:sp>
        <p:nvSpPr>
          <p:cNvPr id="6" name="TextBox 5"/>
          <p:cNvSpPr txBox="1"/>
          <p:nvPr/>
        </p:nvSpPr>
        <p:spPr>
          <a:xfrm>
            <a:off x="6245460" y="1613647"/>
            <a:ext cx="289853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*Brief synopsis of the book</a:t>
            </a:r>
          </a:p>
          <a:p>
            <a:endParaRPr lang="en-US" dirty="0" smtClean="0"/>
          </a:p>
          <a:p>
            <a:r>
              <a:rPr lang="en-US" dirty="0" smtClean="0"/>
              <a:t>*AR quiz information.</a:t>
            </a:r>
            <a:endParaRPr lang="en-US" dirty="0"/>
          </a:p>
        </p:txBody>
      </p:sp>
      <p:sp>
        <p:nvSpPr>
          <p:cNvPr id="7" name="TextBox 6"/>
          <p:cNvSpPr txBox="1"/>
          <p:nvPr/>
        </p:nvSpPr>
        <p:spPr>
          <a:xfrm>
            <a:off x="6245460" y="4855882"/>
            <a:ext cx="289853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ISBN Number you’ll need when you create a citation for this source!</a:t>
            </a:r>
            <a:endParaRPr lang="en-US" dirty="0"/>
          </a:p>
        </p:txBody>
      </p:sp>
    </p:spTree>
    <p:extLst>
      <p:ext uri="{BB962C8B-B14F-4D97-AF65-F5344CB8AC3E}">
        <p14:creationId xmlns:p14="http://schemas.microsoft.com/office/powerpoint/2010/main" val="36520117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18"/>
            <a:ext cx="9144000" cy="1488141"/>
          </a:xfrm>
        </p:spPr>
        <p:txBody>
          <a:bodyPr/>
          <a:lstStyle/>
          <a:p>
            <a:r>
              <a:rPr lang="en-US" sz="3000" dirty="0" smtClean="0"/>
              <a:t>Imagine</a:t>
            </a:r>
            <a:r>
              <a:rPr lang="mr-IN" sz="3000" dirty="0" smtClean="0"/>
              <a:t>…</a:t>
            </a:r>
            <a:r>
              <a:rPr lang="en-US" sz="3000" dirty="0" smtClean="0"/>
              <a:t> that this was a great and useful source, but you still didn’t want to read the entire book!!</a:t>
            </a:r>
            <a:endParaRPr lang="en-US" sz="3000" dirty="0"/>
          </a:p>
        </p:txBody>
      </p:sp>
      <p:pic>
        <p:nvPicPr>
          <p:cNvPr id="4" name="Content Placeholder 3" descr="image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9223" t="21649" r="8748" b="13351"/>
          <a:stretch/>
        </p:blipFill>
        <p:spPr>
          <a:xfrm rot="5400000">
            <a:off x="470767" y="2182786"/>
            <a:ext cx="4228356" cy="4255493"/>
          </a:xfrm>
          <a:ln>
            <a:solidFill>
              <a:schemeClr val="tx2"/>
            </a:solidFill>
          </a:ln>
        </p:spPr>
      </p:pic>
      <p:pic>
        <p:nvPicPr>
          <p:cNvPr id="5" name="Picture 4" descr="image2.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50975" y="2323352"/>
            <a:ext cx="4840942" cy="3630707"/>
          </a:xfrm>
          <a:prstGeom prst="rect">
            <a:avLst/>
          </a:prstGeom>
          <a:ln>
            <a:solidFill>
              <a:schemeClr val="tx1"/>
            </a:solidFill>
          </a:ln>
        </p:spPr>
      </p:pic>
      <p:sp>
        <p:nvSpPr>
          <p:cNvPr id="6" name="Left Arrow 5"/>
          <p:cNvSpPr/>
          <p:nvPr/>
        </p:nvSpPr>
        <p:spPr>
          <a:xfrm>
            <a:off x="3086854" y="3858003"/>
            <a:ext cx="868177" cy="35365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6"/>
          <p:cNvSpPr/>
          <p:nvPr/>
        </p:nvSpPr>
        <p:spPr>
          <a:xfrm>
            <a:off x="7933844" y="4589103"/>
            <a:ext cx="868177" cy="35365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601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18"/>
            <a:ext cx="9144000" cy="1488141"/>
          </a:xfrm>
        </p:spPr>
        <p:txBody>
          <a:bodyPr/>
          <a:lstStyle/>
          <a:p>
            <a:r>
              <a:rPr lang="en-US" sz="3000" dirty="0" smtClean="0"/>
              <a:t>Cite Your Source!</a:t>
            </a:r>
            <a:endParaRPr lang="en-US" sz="3000" dirty="0"/>
          </a:p>
        </p:txBody>
      </p:sp>
      <p:sp>
        <p:nvSpPr>
          <p:cNvPr id="7" name="Left Arrow 6"/>
          <p:cNvSpPr/>
          <p:nvPr/>
        </p:nvSpPr>
        <p:spPr>
          <a:xfrm rot="11896828">
            <a:off x="200635" y="5425004"/>
            <a:ext cx="868177" cy="35365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descr="Screen Shot 2019-02-12 at 3.39.4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767" b="1802"/>
          <a:stretch/>
        </p:blipFill>
        <p:spPr>
          <a:xfrm>
            <a:off x="1102369" y="2451127"/>
            <a:ext cx="6594734" cy="4275951"/>
          </a:xfrm>
        </p:spPr>
      </p:pic>
    </p:spTree>
    <p:extLst>
      <p:ext uri="{BB962C8B-B14F-4D97-AF65-F5344CB8AC3E}">
        <p14:creationId xmlns:p14="http://schemas.microsoft.com/office/powerpoint/2010/main" val="201714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Cite Your Source!</a:t>
            </a:r>
            <a:endParaRPr lang="en-US" sz="4800" dirty="0"/>
          </a:p>
        </p:txBody>
      </p:sp>
      <p:sp>
        <p:nvSpPr>
          <p:cNvPr id="8" name="Text Placeholder 7"/>
          <p:cNvSpPr>
            <a:spLocks noGrp="1"/>
          </p:cNvSpPr>
          <p:nvPr>
            <p:ph type="body" idx="1"/>
          </p:nvPr>
        </p:nvSpPr>
        <p:spPr/>
        <p:txBody>
          <a:bodyPr/>
          <a:lstStyle/>
          <a:p>
            <a:r>
              <a:rPr lang="en-US" sz="3600" dirty="0" smtClean="0"/>
              <a:t>YES!!!</a:t>
            </a:r>
            <a:endParaRPr lang="en-US" sz="3600" dirty="0"/>
          </a:p>
        </p:txBody>
      </p:sp>
      <p:pic>
        <p:nvPicPr>
          <p:cNvPr id="5" name="Content Placeholder 4" descr="image2.jpe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33" r="1133"/>
          <a:stretch/>
        </p:blipFill>
        <p:spPr>
          <a:xfrm rot="5400000">
            <a:off x="4890360" y="3177953"/>
            <a:ext cx="3247067" cy="2888800"/>
          </a:xfrm>
        </p:spPr>
      </p:pic>
      <p:sp>
        <p:nvSpPr>
          <p:cNvPr id="9" name="Text Placeholder 8"/>
          <p:cNvSpPr>
            <a:spLocks noGrp="1"/>
          </p:cNvSpPr>
          <p:nvPr>
            <p:ph type="body" sz="quarter" idx="3"/>
          </p:nvPr>
        </p:nvSpPr>
        <p:spPr/>
        <p:txBody>
          <a:bodyPr/>
          <a:lstStyle/>
          <a:p>
            <a:r>
              <a:rPr lang="en-US" sz="3600" dirty="0" smtClean="0">
                <a:solidFill>
                  <a:srgbClr val="FF0000"/>
                </a:solidFill>
              </a:rPr>
              <a:t>NO!!!</a:t>
            </a:r>
            <a:endParaRPr lang="en-US" sz="3600" dirty="0">
              <a:solidFill>
                <a:srgbClr val="FF0000"/>
              </a:solidFill>
            </a:endParaRPr>
          </a:p>
        </p:txBody>
      </p:sp>
      <p:pic>
        <p:nvPicPr>
          <p:cNvPr id="11" name="Picture 10" descr="image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34916" y="3171323"/>
            <a:ext cx="3247066" cy="2902056"/>
          </a:xfrm>
          <a:prstGeom prst="rect">
            <a:avLst/>
          </a:prstGeom>
        </p:spPr>
      </p:pic>
      <p:sp>
        <p:nvSpPr>
          <p:cNvPr id="7" name="Left Arrow 6"/>
          <p:cNvSpPr/>
          <p:nvPr/>
        </p:nvSpPr>
        <p:spPr>
          <a:xfrm rot="11896828">
            <a:off x="1625696" y="5120943"/>
            <a:ext cx="868177" cy="35365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7954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018"/>
            <a:ext cx="9144000" cy="1488141"/>
          </a:xfrm>
        </p:spPr>
        <p:txBody>
          <a:bodyPr/>
          <a:lstStyle/>
          <a:p>
            <a:r>
              <a:rPr lang="en-US" sz="4800" dirty="0" smtClean="0"/>
              <a:t>Cite Your Source!</a:t>
            </a:r>
            <a:endParaRPr lang="en-US" sz="4800" dirty="0"/>
          </a:p>
        </p:txBody>
      </p:sp>
      <p:pic>
        <p:nvPicPr>
          <p:cNvPr id="4" name="Content Placeholder 3" descr="Screen Shot 2019-02-12 at 3.43.10 PM.png"/>
          <p:cNvPicPr>
            <a:picLocks noGrp="1" noChangeAspect="1"/>
          </p:cNvPicPr>
          <p:nvPr>
            <p:ph idx="1"/>
          </p:nvPr>
        </p:nvPicPr>
        <p:blipFill>
          <a:blip r:embed="rId3">
            <a:extLst>
              <a:ext uri="{28A0092B-C50C-407E-A947-70E740481C1C}">
                <a14:useLocalDpi xmlns:a14="http://schemas.microsoft.com/office/drawing/2010/main" val="0"/>
              </a:ext>
            </a:extLst>
          </a:blip>
          <a:srcRect t="5624" b="5624"/>
          <a:stretch>
            <a:fillRect/>
          </a:stretch>
        </p:blipFill>
        <p:spPr/>
      </p:pic>
      <p:sp>
        <p:nvSpPr>
          <p:cNvPr id="7" name="Left Arrow 6"/>
          <p:cNvSpPr/>
          <p:nvPr/>
        </p:nvSpPr>
        <p:spPr>
          <a:xfrm rot="11896828">
            <a:off x="305686" y="5120942"/>
            <a:ext cx="868177" cy="353650"/>
          </a:xfrm>
          <a:prstGeom prst="lef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1964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86266"/>
            <a:ext cx="9144000" cy="1143000"/>
          </a:xfrm>
        </p:spPr>
        <p:txBody>
          <a:bodyPr/>
          <a:lstStyle/>
          <a:p>
            <a:r>
              <a:rPr lang="en-US" dirty="0" smtClean="0"/>
              <a:t>Use the </a:t>
            </a:r>
            <a:r>
              <a:rPr lang="en-US" b="1" dirty="0" smtClean="0"/>
              <a:t>MLA </a:t>
            </a:r>
            <a:r>
              <a:rPr lang="en-US" b="1" dirty="0"/>
              <a:t>8 Citation </a:t>
            </a:r>
            <a:r>
              <a:rPr lang="en-US" b="1" dirty="0" smtClean="0"/>
              <a:t/>
            </a:r>
            <a:br>
              <a:rPr lang="en-US" b="1" dirty="0" smtClean="0"/>
            </a:br>
            <a:r>
              <a:rPr lang="en-US" b="1" dirty="0" smtClean="0"/>
              <a:t>Quick </a:t>
            </a:r>
            <a:r>
              <a:rPr lang="en-US" b="1" dirty="0"/>
              <a:t>Reference</a:t>
            </a:r>
            <a:r>
              <a:rPr lang="en-US" dirty="0"/>
              <a:t/>
            </a:r>
            <a:br>
              <a:rPr lang="en-US" dirty="0"/>
            </a:br>
            <a:endParaRPr lang="en-US" dirty="0"/>
          </a:p>
        </p:txBody>
      </p:sp>
      <p:pic>
        <p:nvPicPr>
          <p:cNvPr id="5" name="Picture 4" descr="Screen Shot 2019-02-12 at 3.57.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1625" y="2858651"/>
            <a:ext cx="3743818" cy="2671151"/>
          </a:xfrm>
          <a:prstGeom prst="rect">
            <a:avLst/>
          </a:prstGeom>
        </p:spPr>
      </p:pic>
    </p:spTree>
    <p:extLst>
      <p:ext uri="{BB962C8B-B14F-4D97-AF65-F5344CB8AC3E}">
        <p14:creationId xmlns:p14="http://schemas.microsoft.com/office/powerpoint/2010/main" val="395899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75</TotalTime>
  <Words>400</Words>
  <Application>Microsoft Macintosh PowerPoint</Application>
  <PresentationFormat>On-screen Show (4:3)</PresentationFormat>
  <Paragraphs>33</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Genesis</vt:lpstr>
      <vt:lpstr>Using Destiny Quest </vt:lpstr>
      <vt:lpstr>Type Keyword  in the Search Bar</vt:lpstr>
      <vt:lpstr>PowerPoint Presentation</vt:lpstr>
      <vt:lpstr>PowerPoint Presentation</vt:lpstr>
      <vt:lpstr>Imagine… that this was a great and useful source, but you still didn’t want to read the entire book!!</vt:lpstr>
      <vt:lpstr>Cite Your Source!</vt:lpstr>
      <vt:lpstr>Cite Your Source!</vt:lpstr>
      <vt:lpstr>Cite Your Source!</vt:lpstr>
      <vt:lpstr>Use the MLA 8 Citation  Quick Reference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dc:creator>
  <cp:lastModifiedBy>Erin</cp:lastModifiedBy>
  <cp:revision>4</cp:revision>
  <dcterms:created xsi:type="dcterms:W3CDTF">2019-02-12T20:43:05Z</dcterms:created>
  <dcterms:modified xsi:type="dcterms:W3CDTF">2019-02-12T21:58:22Z</dcterms:modified>
</cp:coreProperties>
</file>