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7" r:id="rId4"/>
    <p:sldId id="262" r:id="rId5"/>
    <p:sldId id="258" r:id="rId6"/>
    <p:sldId id="260" r:id="rId7"/>
    <p:sldId id="263" r:id="rId8"/>
    <p:sldId id="264" r:id="rId9"/>
    <p:sldId id="265" r:id="rId10"/>
    <p:sldId id="266" r:id="rId11"/>
    <p:sldId id="259" r:id="rId12"/>
    <p:sldId id="268" r:id="rId13"/>
    <p:sldId id="270" r:id="rId14"/>
    <p:sldId id="269" r:id="rId15"/>
    <p:sldId id="271" r:id="rId16"/>
    <p:sldId id="273" r:id="rId17"/>
    <p:sldId id="272" r:id="rId18"/>
    <p:sldId id="275" r:id="rId19"/>
    <p:sldId id="276"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5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F4BC66-85E2-D042-A9E1-256046E5EE14}" type="datetimeFigureOut">
              <a:rPr lang="en-US" smtClean="0"/>
              <a:t>2/13/19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9AE1E-86B8-9543-9A14-2C0955789D1C}" type="slidenum">
              <a:rPr lang="en-US" smtClean="0"/>
              <a:t>‹#›</a:t>
            </a:fld>
            <a:endParaRPr lang="en-US"/>
          </a:p>
        </p:txBody>
      </p:sp>
    </p:spTree>
    <p:extLst>
      <p:ext uri="{BB962C8B-B14F-4D97-AF65-F5344CB8AC3E}">
        <p14:creationId xmlns:p14="http://schemas.microsoft.com/office/powerpoint/2010/main" val="193934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reading levels</a:t>
            </a:r>
            <a:r>
              <a:rPr lang="en-US" baseline="0" dirty="0" smtClean="0"/>
              <a:t> are like different kinds of driver’s licenses.  If you have an operator’s permit, a regular vehicle like a car is what you’ve been trained to drive, what you have experience with, and what you’re good at!  If you have another license, like a CDL license, you’re ready for heavy loads, maybe hazardous materials, or more than 16 passengers at a time.</a:t>
            </a:r>
          </a:p>
          <a:p>
            <a:endParaRPr lang="en-US" baseline="0" dirty="0" smtClean="0"/>
          </a:p>
          <a:p>
            <a:r>
              <a:rPr lang="en-US" baseline="0" dirty="0" smtClean="0"/>
              <a:t>It’s important to find your correct reading level so you are reading information you are likely to have success with. Reading at this level will help you gain experience and increase your skills!</a:t>
            </a:r>
            <a:endParaRPr lang="en-US" dirty="0"/>
          </a:p>
        </p:txBody>
      </p:sp>
      <p:sp>
        <p:nvSpPr>
          <p:cNvPr id="4" name="Slide Number Placeholder 3"/>
          <p:cNvSpPr>
            <a:spLocks noGrp="1"/>
          </p:cNvSpPr>
          <p:nvPr>
            <p:ph type="sldNum" sz="quarter" idx="10"/>
          </p:nvPr>
        </p:nvSpPr>
        <p:spPr/>
        <p:txBody>
          <a:bodyPr/>
          <a:lstStyle/>
          <a:p>
            <a:fld id="{D009AE1E-86B8-9543-9A14-2C0955789D1C}" type="slidenum">
              <a:rPr lang="en-US" smtClean="0"/>
              <a:t>14</a:t>
            </a:fld>
            <a:endParaRPr lang="en-US"/>
          </a:p>
        </p:txBody>
      </p:sp>
    </p:spTree>
    <p:extLst>
      <p:ext uri="{BB962C8B-B14F-4D97-AF65-F5344CB8AC3E}">
        <p14:creationId xmlns:p14="http://schemas.microsoft.com/office/powerpoint/2010/main" val="276103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link and it will take you to the website. You can also check the </a:t>
            </a:r>
            <a:r>
              <a:rPr lang="en-US" baseline="0" dirty="0" err="1" smtClean="0"/>
              <a:t>lexile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009AE1E-86B8-9543-9A14-2C0955789D1C}" type="slidenum">
              <a:rPr lang="en-US" smtClean="0"/>
              <a:t>19</a:t>
            </a:fld>
            <a:endParaRPr lang="en-US"/>
          </a:p>
        </p:txBody>
      </p:sp>
    </p:spTree>
    <p:extLst>
      <p:ext uri="{BB962C8B-B14F-4D97-AF65-F5344CB8AC3E}">
        <p14:creationId xmlns:p14="http://schemas.microsoft.com/office/powerpoint/2010/main" val="223054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2/13/19</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2/13/19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2/13/19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2/13/19</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2/13/19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2/13/19</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2/13/19</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endParaRPr kumimoji="0" lang="en-US"/>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2/13/19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2/13/19</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2/13/19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endParaRPr kumimoji="0" lang="en-US"/>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2/13/19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2/13/19</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orldbookonline.com/student-new/%23/article/home/ar437100/polio" TargetMode="External"/><Relationship Id="rId4" Type="http://schemas.openxmlformats.org/officeDocument/2006/relationships/hyperlink" Target="https://69710603.weebly.com/jonas-salk-life-and-the-cure.html" TargetMode="External"/><Relationship Id="rId5" Type="http://schemas.openxmlformats.org/officeDocument/2006/relationships/hyperlink" Target="https://www.eurosurveillance.org/content/10.2807/1560-7917.ES2014.19.7.20709" TargetMode="External"/><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0000" dirty="0" smtClean="0"/>
              <a:t>RADCAB</a:t>
            </a:r>
            <a:endParaRPr lang="en-US" sz="10000" dirty="0"/>
          </a:p>
        </p:txBody>
      </p:sp>
      <p:sp>
        <p:nvSpPr>
          <p:cNvPr id="3" name="Subtitle 2"/>
          <p:cNvSpPr>
            <a:spLocks noGrp="1"/>
          </p:cNvSpPr>
          <p:nvPr>
            <p:ph type="subTitle" idx="1"/>
          </p:nvPr>
        </p:nvSpPr>
        <p:spPr/>
        <p:txBody>
          <a:bodyPr>
            <a:normAutofit/>
          </a:bodyPr>
          <a:lstStyle/>
          <a:p>
            <a:r>
              <a:rPr lang="en-US" sz="3600" dirty="0" smtClean="0"/>
              <a:t>Appropriateness</a:t>
            </a:r>
            <a:endParaRPr lang="en-US" sz="3600" dirty="0"/>
          </a:p>
        </p:txBody>
      </p:sp>
    </p:spTree>
    <p:extLst>
      <p:ext uri="{BB962C8B-B14F-4D97-AF65-F5344CB8AC3E}">
        <p14:creationId xmlns:p14="http://schemas.microsoft.com/office/powerpoint/2010/main" val="189512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732"/>
            <a:ext cx="9144000" cy="5293756"/>
          </a:xfrm>
          <a:prstGeom prst="rect">
            <a:avLst/>
          </a:prstGeom>
        </p:spPr>
        <p:txBody>
          <a:bodyPr wrap="square">
            <a:spAutoFit/>
          </a:bodyPr>
          <a:lstStyle/>
          <a:p>
            <a:r>
              <a:rPr lang="en-US" sz="4800" b="1" dirty="0"/>
              <a:t>Internet Safety Pledge for Middle and High School</a:t>
            </a:r>
          </a:p>
          <a:p>
            <a:pPr marL="342900" indent="-342900">
              <a:buFont typeface="Wingdings" charset="2"/>
              <a:buChar char="Ø"/>
            </a:pPr>
            <a:r>
              <a:rPr lang="en-US" sz="3200" dirty="0" smtClean="0"/>
              <a:t>I </a:t>
            </a:r>
            <a:r>
              <a:rPr lang="en-US" sz="3200" dirty="0"/>
              <a:t>will respect other people's rights while online. The Internet is a community and my online behavior affects others. I will always treat others in the way I would like to be treated. I will respect copyright laws and check on sources. When writing reports I will make sure that the online sources of information are credible and I will cite my sources</a:t>
            </a:r>
            <a:r>
              <a:rPr lang="en-US" sz="3200" dirty="0" smtClean="0"/>
              <a:t>.</a:t>
            </a:r>
          </a:p>
          <a:p>
            <a:r>
              <a:rPr lang="en-US" dirty="0" smtClean="0"/>
              <a:t>Adapted from </a:t>
            </a:r>
            <a:r>
              <a:rPr lang="en-US" dirty="0" err="1" smtClean="0"/>
              <a:t>NetSmartz.org</a:t>
            </a:r>
            <a:endParaRPr lang="en-US" dirty="0"/>
          </a:p>
        </p:txBody>
      </p:sp>
    </p:spTree>
    <p:extLst>
      <p:ext uri="{BB962C8B-B14F-4D97-AF65-F5344CB8AC3E}">
        <p14:creationId xmlns:p14="http://schemas.microsoft.com/office/powerpoint/2010/main" val="15623342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AN “EXIT STRATEGY”</a:t>
            </a:r>
            <a:endParaRPr lang="en-US" dirty="0"/>
          </a:p>
        </p:txBody>
      </p:sp>
      <p:sp>
        <p:nvSpPr>
          <p:cNvPr id="7" name="Content Placeholder 6"/>
          <p:cNvSpPr>
            <a:spLocks noGrp="1"/>
          </p:cNvSpPr>
          <p:nvPr>
            <p:ph sz="quarter" idx="1"/>
          </p:nvPr>
        </p:nvSpPr>
        <p:spPr/>
        <p:txBody>
          <a:bodyPr/>
          <a:lstStyle/>
          <a:p>
            <a:r>
              <a:rPr lang="en-US" dirty="0" smtClean="0"/>
              <a:t>What kinds of internet content are not okay for me?</a:t>
            </a:r>
          </a:p>
          <a:p>
            <a:endParaRPr lang="en-US" dirty="0" smtClean="0"/>
          </a:p>
          <a:p>
            <a:endParaRPr lang="en-US" dirty="0"/>
          </a:p>
          <a:p>
            <a:pPr marL="0" indent="0">
              <a:buNone/>
            </a:pPr>
            <a:endParaRPr lang="en-US" dirty="0"/>
          </a:p>
          <a:p>
            <a:r>
              <a:rPr lang="en-US" dirty="0" smtClean="0"/>
              <a:t>What will you do if you see inappropriate content on a website?</a:t>
            </a:r>
            <a:endParaRPr lang="en-US" dirty="0"/>
          </a:p>
        </p:txBody>
      </p:sp>
    </p:spTree>
    <p:extLst>
      <p:ext uri="{BB962C8B-B14F-4D97-AF65-F5344CB8AC3E}">
        <p14:creationId xmlns:p14="http://schemas.microsoft.com/office/powerpoint/2010/main" val="37146168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ou-didnt-answer-hly27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890" y="1827065"/>
            <a:ext cx="3704236" cy="3352334"/>
          </a:xfrm>
          <a:prstGeom prst="rect">
            <a:avLst/>
          </a:prstGeom>
        </p:spPr>
      </p:pic>
      <p:sp>
        <p:nvSpPr>
          <p:cNvPr id="5" name="TextBox 4"/>
          <p:cNvSpPr txBox="1"/>
          <p:nvPr/>
        </p:nvSpPr>
        <p:spPr>
          <a:xfrm>
            <a:off x="453608" y="408192"/>
            <a:ext cx="8301044" cy="1200329"/>
          </a:xfrm>
          <a:prstGeom prst="rect">
            <a:avLst/>
          </a:prstGeom>
          <a:noFill/>
        </p:spPr>
        <p:txBody>
          <a:bodyPr wrap="square" rtlCol="0">
            <a:spAutoFit/>
          </a:bodyPr>
          <a:lstStyle/>
          <a:p>
            <a:r>
              <a:rPr lang="en-US" sz="3600" dirty="0" smtClean="0"/>
              <a:t>Find an Answer to Your Research Question!</a:t>
            </a:r>
          </a:p>
          <a:p>
            <a:r>
              <a:rPr lang="en-US" sz="3600" dirty="0" smtClean="0"/>
              <a:t>(Also</a:t>
            </a:r>
            <a:r>
              <a:rPr lang="mr-IN" sz="3600" dirty="0" smtClean="0"/>
              <a:t>…</a:t>
            </a:r>
            <a:r>
              <a:rPr lang="en-US" sz="3600" dirty="0" smtClean="0"/>
              <a:t>. What IS Your Research Question?)</a:t>
            </a:r>
            <a:endParaRPr lang="en-US" sz="3600" dirty="0"/>
          </a:p>
        </p:txBody>
      </p:sp>
      <p:sp>
        <p:nvSpPr>
          <p:cNvPr id="6" name="TextBox 5"/>
          <p:cNvSpPr txBox="1"/>
          <p:nvPr/>
        </p:nvSpPr>
        <p:spPr>
          <a:xfrm>
            <a:off x="453608" y="5503030"/>
            <a:ext cx="8134721" cy="1200328"/>
          </a:xfrm>
          <a:prstGeom prst="rect">
            <a:avLst/>
          </a:prstGeom>
          <a:noFill/>
        </p:spPr>
        <p:txBody>
          <a:bodyPr wrap="square" rtlCol="0">
            <a:spAutoFit/>
          </a:bodyPr>
          <a:lstStyle/>
          <a:p>
            <a:pPr marL="285750" indent="-285750">
              <a:buFont typeface="Arial"/>
              <a:buChar char="•"/>
            </a:pPr>
            <a:r>
              <a:rPr lang="en-US" sz="2400" dirty="0" smtClean="0"/>
              <a:t>How does the disease affect an individual person?</a:t>
            </a:r>
          </a:p>
          <a:p>
            <a:pPr marL="285750" indent="-285750">
              <a:buFont typeface="Arial"/>
              <a:buChar char="•"/>
            </a:pPr>
            <a:r>
              <a:rPr lang="en-US" sz="2400" dirty="0" smtClean="0"/>
              <a:t>How does the disease impact a society?</a:t>
            </a:r>
          </a:p>
          <a:p>
            <a:pPr marL="285750" indent="-285750">
              <a:buFont typeface="Arial"/>
              <a:buChar char="•"/>
            </a:pPr>
            <a:r>
              <a:rPr lang="en-US" sz="2400" dirty="0" smtClean="0"/>
              <a:t>What is the outlook for this disease today?</a:t>
            </a:r>
            <a:endParaRPr lang="en-US" sz="2400" dirty="0"/>
          </a:p>
        </p:txBody>
      </p:sp>
    </p:spTree>
    <p:extLst>
      <p:ext uri="{BB962C8B-B14F-4D97-AF65-F5344CB8AC3E}">
        <p14:creationId xmlns:p14="http://schemas.microsoft.com/office/powerpoint/2010/main" val="1438508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ellen-myop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66" y="2164218"/>
            <a:ext cx="7239000" cy="3835400"/>
          </a:xfrm>
          <a:prstGeom prst="rect">
            <a:avLst/>
          </a:prstGeom>
        </p:spPr>
      </p:pic>
      <p:sp>
        <p:nvSpPr>
          <p:cNvPr id="3" name="TextBox 2"/>
          <p:cNvSpPr txBox="1"/>
          <p:nvPr/>
        </p:nvSpPr>
        <p:spPr>
          <a:xfrm>
            <a:off x="332647" y="619847"/>
            <a:ext cx="8119599" cy="1077218"/>
          </a:xfrm>
          <a:prstGeom prst="rect">
            <a:avLst/>
          </a:prstGeom>
          <a:noFill/>
        </p:spPr>
        <p:txBody>
          <a:bodyPr wrap="square" rtlCol="0">
            <a:spAutoFit/>
          </a:bodyPr>
          <a:lstStyle/>
          <a:p>
            <a:pPr algn="ctr"/>
            <a:r>
              <a:rPr lang="en-US" sz="3200" dirty="0" smtClean="0"/>
              <a:t>It’s Only Useful </a:t>
            </a:r>
            <a:r>
              <a:rPr lang="en-US" sz="3200" dirty="0"/>
              <a:t>I</a:t>
            </a:r>
            <a:r>
              <a:rPr lang="en-US" sz="3200" dirty="0" smtClean="0"/>
              <a:t>f </a:t>
            </a:r>
          </a:p>
          <a:p>
            <a:pPr algn="ctr"/>
            <a:r>
              <a:rPr lang="en-US" sz="3200" dirty="0" smtClean="0"/>
              <a:t>You Can Actually Read and Understand It!</a:t>
            </a:r>
            <a:endParaRPr lang="en-US" sz="3200" dirty="0"/>
          </a:p>
        </p:txBody>
      </p:sp>
    </p:spTree>
    <p:extLst>
      <p:ext uri="{BB962C8B-B14F-4D97-AF65-F5344CB8AC3E}">
        <p14:creationId xmlns:p14="http://schemas.microsoft.com/office/powerpoint/2010/main" val="368279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cense-star_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585" y="4138963"/>
            <a:ext cx="3588096" cy="2497933"/>
          </a:xfrm>
          <a:prstGeom prst="rect">
            <a:avLst/>
          </a:prstGeom>
        </p:spPr>
      </p:pic>
      <p:pic>
        <p:nvPicPr>
          <p:cNvPr id="3" name="Picture 2" descr="Operators license for website adul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64" y="304399"/>
            <a:ext cx="3537055" cy="2341289"/>
          </a:xfrm>
          <a:prstGeom prst="rect">
            <a:avLst/>
          </a:prstGeom>
        </p:spPr>
      </p:pic>
      <p:pic>
        <p:nvPicPr>
          <p:cNvPr id="5" name="Picture 4" descr="nebraska-drivers-licen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2684" y="2220545"/>
            <a:ext cx="3883012" cy="2481220"/>
          </a:xfrm>
          <a:prstGeom prst="rect">
            <a:avLst/>
          </a:prstGeom>
        </p:spPr>
      </p:pic>
      <p:sp>
        <p:nvSpPr>
          <p:cNvPr id="6" name="TextBox 5"/>
          <p:cNvSpPr txBox="1"/>
          <p:nvPr/>
        </p:nvSpPr>
        <p:spPr>
          <a:xfrm>
            <a:off x="4188322" y="1088511"/>
            <a:ext cx="2827496" cy="369332"/>
          </a:xfrm>
          <a:prstGeom prst="rect">
            <a:avLst/>
          </a:prstGeom>
          <a:noFill/>
        </p:spPr>
        <p:txBody>
          <a:bodyPr wrap="square" rtlCol="0">
            <a:spAutoFit/>
          </a:bodyPr>
          <a:lstStyle/>
          <a:p>
            <a:r>
              <a:rPr lang="en-US" dirty="0" smtClean="0"/>
              <a:t>Operator’s License</a:t>
            </a:r>
            <a:endParaRPr lang="en-US" dirty="0"/>
          </a:p>
        </p:txBody>
      </p:sp>
      <p:sp>
        <p:nvSpPr>
          <p:cNvPr id="7" name="TextBox 6"/>
          <p:cNvSpPr txBox="1"/>
          <p:nvPr/>
        </p:nvSpPr>
        <p:spPr>
          <a:xfrm>
            <a:off x="196564" y="4332433"/>
            <a:ext cx="1874917" cy="369332"/>
          </a:xfrm>
          <a:prstGeom prst="rect">
            <a:avLst/>
          </a:prstGeom>
          <a:noFill/>
        </p:spPr>
        <p:txBody>
          <a:bodyPr wrap="square" rtlCol="0">
            <a:spAutoFit/>
          </a:bodyPr>
          <a:lstStyle/>
          <a:p>
            <a:r>
              <a:rPr lang="en-US" dirty="0" err="1" smtClean="0"/>
              <a:t>Motorcyle</a:t>
            </a:r>
            <a:r>
              <a:rPr lang="en-US" dirty="0" smtClean="0"/>
              <a:t> License</a:t>
            </a:r>
            <a:endParaRPr lang="en-US" dirty="0"/>
          </a:p>
        </p:txBody>
      </p:sp>
      <p:sp>
        <p:nvSpPr>
          <p:cNvPr id="8" name="TextBox 7"/>
          <p:cNvSpPr txBox="1"/>
          <p:nvPr/>
        </p:nvSpPr>
        <p:spPr>
          <a:xfrm>
            <a:off x="2540210" y="6267564"/>
            <a:ext cx="2590156" cy="369332"/>
          </a:xfrm>
          <a:prstGeom prst="rect">
            <a:avLst/>
          </a:prstGeom>
          <a:noFill/>
        </p:spPr>
        <p:txBody>
          <a:bodyPr wrap="square" rtlCol="0">
            <a:spAutoFit/>
          </a:bodyPr>
          <a:lstStyle/>
          <a:p>
            <a:r>
              <a:rPr lang="en-US" dirty="0" smtClean="0"/>
              <a:t>Commercial License (CDL)</a:t>
            </a:r>
            <a:endParaRPr lang="en-US" dirty="0"/>
          </a:p>
        </p:txBody>
      </p:sp>
      <p:pic>
        <p:nvPicPr>
          <p:cNvPr id="9" name="Picture 8" descr="Kayla-Learners-Permit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3259" y="468664"/>
            <a:ext cx="1684020" cy="2499360"/>
          </a:xfrm>
          <a:prstGeom prst="rect">
            <a:avLst/>
          </a:prstGeom>
        </p:spPr>
      </p:pic>
      <p:sp>
        <p:nvSpPr>
          <p:cNvPr id="10" name="TextBox 9"/>
          <p:cNvSpPr txBox="1"/>
          <p:nvPr/>
        </p:nvSpPr>
        <p:spPr>
          <a:xfrm>
            <a:off x="6486608" y="2968024"/>
            <a:ext cx="2177323" cy="369332"/>
          </a:xfrm>
          <a:prstGeom prst="rect">
            <a:avLst/>
          </a:prstGeom>
          <a:noFill/>
        </p:spPr>
        <p:txBody>
          <a:bodyPr wrap="square" rtlCol="0">
            <a:spAutoFit/>
          </a:bodyPr>
          <a:lstStyle/>
          <a:p>
            <a:pPr algn="ctr"/>
            <a:r>
              <a:rPr lang="en-US" dirty="0" smtClean="0"/>
              <a:t>Learner’s Permit</a:t>
            </a:r>
            <a:endParaRPr lang="en-US" dirty="0"/>
          </a:p>
        </p:txBody>
      </p:sp>
    </p:spTree>
    <p:extLst>
      <p:ext uri="{BB962C8B-B14F-4D97-AF65-F5344CB8AC3E}">
        <p14:creationId xmlns:p14="http://schemas.microsoft.com/office/powerpoint/2010/main" val="5702599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a:t>
            </a:r>
            <a:r>
              <a:rPr lang="en-US" dirty="0" err="1" smtClean="0"/>
              <a:t>Lexile</a:t>
            </a:r>
            <a:endParaRPr lang="en-US" dirty="0"/>
          </a:p>
        </p:txBody>
      </p:sp>
      <p:pic>
        <p:nvPicPr>
          <p:cNvPr id="13" name="Content Placeholder 12" descr="Screen Shot 2019-02-12 at 12.03.18 P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1210" r="17427"/>
          <a:stretch/>
        </p:blipFill>
        <p:spPr>
          <a:xfrm>
            <a:off x="181444" y="1600200"/>
            <a:ext cx="8766048" cy="4495800"/>
          </a:xfrm>
        </p:spPr>
      </p:pic>
      <p:pic>
        <p:nvPicPr>
          <p:cNvPr id="14" name="Picture 13" descr="sirs-discoverer-icon_1_or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267" y="122772"/>
            <a:ext cx="2755900" cy="180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1929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Book Level</a:t>
            </a:r>
            <a:endParaRPr lang="en-US" dirty="0"/>
          </a:p>
        </p:txBody>
      </p:sp>
      <p:pic>
        <p:nvPicPr>
          <p:cNvPr id="4" name="Content Placeholder 3" descr="IMG_8282.jpg"/>
          <p:cNvPicPr>
            <a:picLocks noGrp="1" noChangeAspect="1"/>
          </p:cNvPicPr>
          <p:nvPr>
            <p:ph sz="quarter" idx="1"/>
          </p:nvPr>
        </p:nvPicPr>
        <p:blipFill>
          <a:blip r:embed="rId2">
            <a:extLst>
              <a:ext uri="{28A0092B-C50C-407E-A947-70E740481C1C}">
                <a14:useLocalDpi xmlns:a14="http://schemas.microsoft.com/office/drawing/2010/main" val="0"/>
              </a:ext>
            </a:extLst>
          </a:blip>
          <a:srcRect t="13240" b="13240"/>
          <a:stretch>
            <a:fillRect/>
          </a:stretch>
        </p:blipFill>
        <p:spPr>
          <a:xfrm rot="5400000">
            <a:off x="-687944" y="2705811"/>
            <a:ext cx="5188403" cy="2860895"/>
          </a:xfrm>
        </p:spPr>
      </p:pic>
      <p:sp>
        <p:nvSpPr>
          <p:cNvPr id="5" name="TextBox 4"/>
          <p:cNvSpPr txBox="1"/>
          <p:nvPr/>
        </p:nvSpPr>
        <p:spPr>
          <a:xfrm>
            <a:off x="3780074" y="2992506"/>
            <a:ext cx="4985974" cy="2308324"/>
          </a:xfrm>
          <a:prstGeom prst="rect">
            <a:avLst/>
          </a:prstGeom>
          <a:noFill/>
        </p:spPr>
        <p:txBody>
          <a:bodyPr wrap="square" rtlCol="0">
            <a:spAutoFit/>
          </a:bodyPr>
          <a:lstStyle/>
          <a:p>
            <a:r>
              <a:rPr lang="en-US" sz="2400" dirty="0" smtClean="0">
                <a:latin typeface="Arial Black"/>
                <a:cs typeface="Arial Black"/>
              </a:rPr>
              <a:t>By the way, this is a great Golden Sower-nominated book by Lynn </a:t>
            </a:r>
            <a:r>
              <a:rPr lang="en-US" sz="2400" dirty="0" err="1" smtClean="0">
                <a:latin typeface="Arial Black"/>
                <a:cs typeface="Arial Black"/>
              </a:rPr>
              <a:t>Plourde</a:t>
            </a:r>
            <a:r>
              <a:rPr lang="en-US" sz="2400" dirty="0" smtClean="0">
                <a:latin typeface="Arial Black"/>
                <a:cs typeface="Arial Black"/>
              </a:rPr>
              <a:t>.  </a:t>
            </a:r>
          </a:p>
          <a:p>
            <a:endParaRPr lang="en-US" sz="2400" dirty="0">
              <a:latin typeface="Arial Black"/>
              <a:cs typeface="Arial Black"/>
            </a:endParaRPr>
          </a:p>
          <a:p>
            <a:r>
              <a:rPr lang="en-US" sz="2400" dirty="0" smtClean="0">
                <a:latin typeface="Arial Black"/>
                <a:cs typeface="Arial Black"/>
              </a:rPr>
              <a:t>If you’ve ever loved a dog</a:t>
            </a:r>
            <a:r>
              <a:rPr lang="mr-IN" sz="2400" dirty="0" smtClean="0">
                <a:latin typeface="Arial Black"/>
                <a:cs typeface="Arial Black"/>
              </a:rPr>
              <a:t>…</a:t>
            </a:r>
            <a:r>
              <a:rPr lang="en-US" sz="2400" dirty="0" smtClean="0">
                <a:latin typeface="Arial Black"/>
                <a:cs typeface="Arial Black"/>
              </a:rPr>
              <a:t> you will love Maxi’s secrets.</a:t>
            </a:r>
            <a:endParaRPr lang="en-US" sz="2400" dirty="0">
              <a:latin typeface="Arial Black"/>
              <a:cs typeface="Arial Black"/>
            </a:endParaRPr>
          </a:p>
        </p:txBody>
      </p:sp>
    </p:spTree>
    <p:extLst>
      <p:ext uri="{BB962C8B-B14F-4D97-AF65-F5344CB8AC3E}">
        <p14:creationId xmlns:p14="http://schemas.microsoft.com/office/powerpoint/2010/main" val="870628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a:t>
            </a:r>
            <a:r>
              <a:rPr lang="en-US" dirty="0" err="1" smtClean="0"/>
              <a:t>Lexile</a:t>
            </a:r>
            <a:endParaRPr lang="en-US" dirty="0"/>
          </a:p>
        </p:txBody>
      </p:sp>
      <p:pic>
        <p:nvPicPr>
          <p:cNvPr id="4" name="Content Placeholder 3" descr="sirs-discoverer-icon_1_orig.png"/>
          <p:cNvPicPr>
            <a:picLocks noGrp="1" noChangeAspect="1"/>
          </p:cNvPicPr>
          <p:nvPr>
            <p:ph sz="quarter" idx="1"/>
          </p:nvPr>
        </p:nvPicPr>
        <p:blipFill>
          <a:blip r:embed="rId2">
            <a:extLst>
              <a:ext uri="{28A0092B-C50C-407E-A947-70E740481C1C}">
                <a14:useLocalDpi xmlns:a14="http://schemas.microsoft.com/office/drawing/2010/main" val="0"/>
              </a:ext>
            </a:extLst>
          </a:blip>
          <a:srcRect t="7868" b="7868"/>
          <a:stretch>
            <a:fillRect/>
          </a:stretch>
        </p:blipFill>
        <p:spPr>
          <a:xfrm>
            <a:off x="612648" y="3189943"/>
            <a:ext cx="3022048" cy="1666363"/>
          </a:xfrm>
        </p:spPr>
        <p:style>
          <a:lnRef idx="2">
            <a:schemeClr val="dk1"/>
          </a:lnRef>
          <a:fillRef idx="1">
            <a:schemeClr val="lt1"/>
          </a:fillRef>
          <a:effectRef idx="0">
            <a:schemeClr val="dk1"/>
          </a:effectRef>
          <a:fontRef idx="minor">
            <a:schemeClr val="dk1"/>
          </a:fontRef>
        </p:style>
      </p:pic>
      <p:pic>
        <p:nvPicPr>
          <p:cNvPr id="5" name="Picture 4" descr="Screen Shot 2019-02-12 at 12.0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172" y="1942299"/>
            <a:ext cx="3899110" cy="4664356"/>
          </a:xfrm>
          <a:prstGeom prst="rect">
            <a:avLst/>
          </a:prstGeom>
        </p:spPr>
        <p:style>
          <a:lnRef idx="2">
            <a:schemeClr val="dk1"/>
          </a:lnRef>
          <a:fillRef idx="1">
            <a:schemeClr val="lt1"/>
          </a:fillRef>
          <a:effectRef idx="0">
            <a:schemeClr val="dk1"/>
          </a:effectRef>
          <a:fontRef idx="minor">
            <a:schemeClr val="dk1"/>
          </a:fontRef>
        </p:style>
      </p:pic>
      <p:sp>
        <p:nvSpPr>
          <p:cNvPr id="3" name="TextBox 2"/>
          <p:cNvSpPr txBox="1"/>
          <p:nvPr/>
        </p:nvSpPr>
        <p:spPr>
          <a:xfrm>
            <a:off x="612648" y="5387125"/>
            <a:ext cx="30220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USER NAME:  ne47746</a:t>
            </a:r>
          </a:p>
          <a:p>
            <a:r>
              <a:rPr lang="en-US" dirty="0" smtClean="0"/>
              <a:t>PASSWORD:  68850</a:t>
            </a:r>
            <a:endParaRPr lang="en-US" dirty="0"/>
          </a:p>
        </p:txBody>
      </p:sp>
    </p:spTree>
    <p:extLst>
      <p:ext uri="{BB962C8B-B14F-4D97-AF65-F5344CB8AC3E}">
        <p14:creationId xmlns:p14="http://schemas.microsoft.com/office/powerpoint/2010/main" val="134905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WorldBook</a:t>
            </a:r>
            <a:r>
              <a:rPr lang="en-US" dirty="0" smtClean="0"/>
              <a:t> Online</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r>
              <a:rPr lang="en-US" sz="3600" dirty="0" smtClean="0"/>
              <a:t>User Name:  lexington11</a:t>
            </a:r>
          </a:p>
          <a:p>
            <a:pPr marL="0" indent="0">
              <a:buNone/>
            </a:pPr>
            <a:r>
              <a:rPr lang="en-US" sz="3600" dirty="0" smtClean="0"/>
              <a:t>Password:  worldbook1</a:t>
            </a:r>
            <a:endParaRPr lang="en-US" sz="3600" dirty="0"/>
          </a:p>
        </p:txBody>
      </p:sp>
      <p:pic>
        <p:nvPicPr>
          <p:cNvPr id="4" name="Picture 3" descr="Screen Shot 2019-02-13 at 8.36.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7796" y="228600"/>
            <a:ext cx="1991480" cy="1909862"/>
          </a:xfrm>
          <a:prstGeom prst="rect">
            <a:avLst/>
          </a:prstGeom>
        </p:spPr>
      </p:pic>
      <p:pic>
        <p:nvPicPr>
          <p:cNvPr id="5" name="Picture 4" descr="Screen Shot 2019-02-13 at 8.38.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278" y="2605420"/>
            <a:ext cx="1536700" cy="1625600"/>
          </a:xfrm>
          <a:prstGeom prst="rect">
            <a:avLst/>
          </a:prstGeom>
        </p:spPr>
      </p:pic>
      <p:pic>
        <p:nvPicPr>
          <p:cNvPr id="6" name="Picture 5" descr="Screen Shot 2019-02-13 at 8.38.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435" y="4522945"/>
            <a:ext cx="1663126" cy="1016355"/>
          </a:xfrm>
          <a:prstGeom prst="rect">
            <a:avLst/>
          </a:prstGeom>
        </p:spPr>
      </p:pic>
      <p:pic>
        <p:nvPicPr>
          <p:cNvPr id="7" name="Picture 6" descr="Screen Shot 2019-02-13 at 8.38.4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9261" y="4840800"/>
            <a:ext cx="3873500" cy="698500"/>
          </a:xfrm>
          <a:prstGeom prst="rect">
            <a:avLst/>
          </a:prstGeom>
        </p:spPr>
      </p:pic>
    </p:spTree>
    <p:extLst>
      <p:ext uri="{BB962C8B-B14F-4D97-AF65-F5344CB8AC3E}">
        <p14:creationId xmlns:p14="http://schemas.microsoft.com/office/powerpoint/2010/main" val="3120864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Destiny Quest Web Sites</a:t>
            </a:r>
            <a:endParaRPr lang="en-US" dirty="0"/>
          </a:p>
        </p:txBody>
      </p:sp>
      <p:pic>
        <p:nvPicPr>
          <p:cNvPr id="4" name="Content Placeholder 3" descr="Screen Shot 2019-02-13 at 9.01.23 AM.png"/>
          <p:cNvPicPr>
            <a:picLocks noGrp="1" noChangeAspect="1"/>
          </p:cNvPicPr>
          <p:nvPr>
            <p:ph sz="quarter" idx="1"/>
          </p:nvPr>
        </p:nvPicPr>
        <p:blipFill>
          <a:blip r:embed="rId3">
            <a:extLst>
              <a:ext uri="{28A0092B-C50C-407E-A947-70E740481C1C}">
                <a14:useLocalDpi xmlns:a14="http://schemas.microsoft.com/office/drawing/2010/main" val="0"/>
              </a:ext>
            </a:extLst>
          </a:blip>
          <a:srcRect t="9294" b="9294"/>
          <a:stretch>
            <a:fillRect/>
          </a:stretch>
        </p:blipFill>
        <p:spPr>
          <a:xfrm>
            <a:off x="612648" y="1992198"/>
            <a:ext cx="8153400" cy="4495800"/>
          </a:xfrm>
        </p:spPr>
      </p:pic>
      <p:sp>
        <p:nvSpPr>
          <p:cNvPr id="5" name="Down Arrow 4"/>
          <p:cNvSpPr/>
          <p:nvPr/>
        </p:nvSpPr>
        <p:spPr>
          <a:xfrm>
            <a:off x="1368219" y="1364153"/>
            <a:ext cx="560133" cy="95846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Down Arrow 5"/>
          <p:cNvSpPr/>
          <p:nvPr/>
        </p:nvSpPr>
        <p:spPr>
          <a:xfrm rot="6129500">
            <a:off x="4891317" y="4197817"/>
            <a:ext cx="560133" cy="95846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313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Is this website APPROPRIATE for me?</a:t>
            </a:r>
            <a:endParaRPr lang="en-US" dirty="0"/>
          </a:p>
        </p:txBody>
      </p:sp>
      <p:sp>
        <p:nvSpPr>
          <p:cNvPr id="3" name="Content Placeholder 2"/>
          <p:cNvSpPr>
            <a:spLocks noGrp="1"/>
          </p:cNvSpPr>
          <p:nvPr>
            <p:ph sz="quarter" idx="1"/>
          </p:nvPr>
        </p:nvSpPr>
        <p:spPr/>
        <p:txBody>
          <a:bodyPr/>
          <a:lstStyle/>
          <a:p>
            <a:r>
              <a:rPr lang="en-US" dirty="0" smtClean="0"/>
              <a:t>Does it fit with my core values?</a:t>
            </a:r>
          </a:p>
          <a:p>
            <a:r>
              <a:rPr lang="en-US" dirty="0" smtClean="0"/>
              <a:t>Will it help me answer my research question?</a:t>
            </a:r>
          </a:p>
          <a:p>
            <a:r>
              <a:rPr lang="en-US" dirty="0" smtClean="0"/>
              <a:t>Can I read and understand the information?</a:t>
            </a:r>
            <a:endParaRPr lang="en-US" dirty="0"/>
          </a:p>
        </p:txBody>
      </p:sp>
    </p:spTree>
    <p:extLst>
      <p:ext uri="{BB962C8B-B14F-4D97-AF65-F5344CB8AC3E}">
        <p14:creationId xmlns:p14="http://schemas.microsoft.com/office/powerpoint/2010/main" val="1325938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QUIZ: Which source is “JUST RIGHT”?</a:t>
            </a:r>
            <a:endParaRPr lang="en-US" dirty="0"/>
          </a:p>
        </p:txBody>
      </p:sp>
      <p:pic>
        <p:nvPicPr>
          <p:cNvPr id="6" name="Content Placeholder 5" descr="Goldilocks_Front.jpg"/>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t="4503" b="-905"/>
          <a:stretch/>
        </p:blipFill>
        <p:spPr>
          <a:xfrm>
            <a:off x="393673" y="2262884"/>
            <a:ext cx="2565677" cy="2467274"/>
          </a:xfrm>
        </p:spPr>
      </p:pic>
      <p:sp>
        <p:nvSpPr>
          <p:cNvPr id="7" name="TextBox 6"/>
          <p:cNvSpPr txBox="1"/>
          <p:nvPr/>
        </p:nvSpPr>
        <p:spPr>
          <a:xfrm>
            <a:off x="3284614" y="2013055"/>
            <a:ext cx="5481434" cy="33239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u="sng" dirty="0">
                <a:hlinkClick r:id="rId3"/>
              </a:rPr>
              <a:t>https://www.worldbookonline.com/student-new/#/article/home/ar437100/polio</a:t>
            </a:r>
            <a:r>
              <a:rPr lang="en-US" sz="2400" dirty="0"/>
              <a:t> </a:t>
            </a:r>
            <a:endParaRPr lang="en-US" sz="2400" dirty="0" smtClean="0"/>
          </a:p>
          <a:p>
            <a:endParaRPr lang="en-US" sz="2400" dirty="0"/>
          </a:p>
          <a:p>
            <a:r>
              <a:rPr lang="en-US" sz="2400" u="sng" dirty="0">
                <a:hlinkClick r:id="rId4"/>
              </a:rPr>
              <a:t>https://69710603.weebly.com/jonas-salk-life-and-the-cure.html</a:t>
            </a:r>
            <a:r>
              <a:rPr lang="en-US" sz="2400" dirty="0"/>
              <a:t> </a:t>
            </a:r>
            <a:endParaRPr lang="en-US" sz="2400" dirty="0" smtClean="0"/>
          </a:p>
          <a:p>
            <a:endParaRPr lang="en-US" sz="2400" dirty="0"/>
          </a:p>
          <a:p>
            <a:r>
              <a:rPr lang="en-US" sz="2400" u="sng" dirty="0">
                <a:hlinkClick r:id="rId5"/>
              </a:rPr>
              <a:t>https://www.eurosurveillance.org</a:t>
            </a:r>
            <a:r>
              <a:rPr lang="en-US" sz="2400" u="sng">
                <a:hlinkClick r:id="rId5"/>
              </a:rPr>
              <a:t>/content/10.2807/1560-7917.ES2014.19.7.20709</a:t>
            </a:r>
            <a:endParaRPr lang="en-US" sz="2400"/>
          </a:p>
          <a:p>
            <a:endParaRPr lang="en-US" dirty="0"/>
          </a:p>
        </p:txBody>
      </p:sp>
      <p:sp>
        <p:nvSpPr>
          <p:cNvPr id="8" name="TextBox 7"/>
          <p:cNvSpPr txBox="1"/>
          <p:nvPr/>
        </p:nvSpPr>
        <p:spPr>
          <a:xfrm>
            <a:off x="393673" y="5011341"/>
            <a:ext cx="8372375" cy="1846659"/>
          </a:xfrm>
          <a:prstGeom prst="rect">
            <a:avLst/>
          </a:prstGeom>
          <a:noFill/>
        </p:spPr>
        <p:txBody>
          <a:bodyPr wrap="square" rtlCol="0">
            <a:spAutoFit/>
          </a:bodyPr>
          <a:lstStyle/>
          <a:p>
            <a:pPr marL="342900" indent="-342900" algn="ctr">
              <a:buFont typeface="+mj-lt"/>
              <a:buAutoNum type="arabicPeriod"/>
            </a:pPr>
            <a:r>
              <a:rPr lang="en-US" sz="2400" dirty="0" smtClean="0"/>
              <a:t>Can you understand what is written on this website?</a:t>
            </a:r>
          </a:p>
          <a:p>
            <a:pPr marL="342900" indent="-342900" algn="ctr">
              <a:buFont typeface="+mj-lt"/>
              <a:buAutoNum type="arabicPeriod"/>
            </a:pPr>
            <a:r>
              <a:rPr lang="en-US" sz="2400" dirty="0" smtClean="0"/>
              <a:t>Who do you think this website is intended for?</a:t>
            </a:r>
          </a:p>
          <a:p>
            <a:pPr marL="342900" indent="-342900" algn="ctr">
              <a:buFont typeface="+mj-lt"/>
              <a:buAutoNum type="arabicPeriod"/>
            </a:pPr>
            <a:r>
              <a:rPr lang="en-US" sz="2400" dirty="0" smtClean="0"/>
              <a:t>Is this website appropriate for you?</a:t>
            </a:r>
          </a:p>
          <a:p>
            <a:pPr marL="342900" indent="-342900" algn="ctr">
              <a:buFont typeface="+mj-lt"/>
              <a:buAutoNum type="arabicPeriod"/>
            </a:pPr>
            <a:r>
              <a:rPr lang="en-US" sz="2400" dirty="0" smtClean="0"/>
              <a:t>Which of the three is the most appropriate source for you?</a:t>
            </a:r>
          </a:p>
          <a:p>
            <a:pPr marL="342900" indent="-342900" algn="ctr">
              <a:buFont typeface="+mj-lt"/>
              <a:buAutoNum type="arabicPeriod"/>
            </a:pPr>
            <a:endParaRPr lang="en-US" dirty="0"/>
          </a:p>
        </p:txBody>
      </p:sp>
    </p:spTree>
    <p:extLst>
      <p:ext uri="{BB962C8B-B14F-4D97-AF65-F5344CB8AC3E}">
        <p14:creationId xmlns:p14="http://schemas.microsoft.com/office/powerpoint/2010/main" val="93089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e_value_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296" y="619723"/>
            <a:ext cx="5836251" cy="5836251"/>
          </a:xfrm>
          <a:prstGeom prst="rect">
            <a:avLst/>
          </a:prstGeom>
        </p:spPr>
      </p:pic>
    </p:spTree>
    <p:extLst>
      <p:ext uri="{BB962C8B-B14F-4D97-AF65-F5344CB8AC3E}">
        <p14:creationId xmlns:p14="http://schemas.microsoft.com/office/powerpoint/2010/main" val="196937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 . . .</a:t>
            </a:r>
            <a:endParaRPr lang="en-US" dirty="0"/>
          </a:p>
        </p:txBody>
      </p:sp>
      <p:pic>
        <p:nvPicPr>
          <p:cNvPr id="4" name="Content Placeholder 3" descr="s300_Unacceptable_GOVUK.jpg"/>
          <p:cNvPicPr>
            <a:picLocks noGrp="1" noChangeAspect="1"/>
          </p:cNvPicPr>
          <p:nvPr>
            <p:ph sz="quarter" idx="1"/>
          </p:nvPr>
        </p:nvPicPr>
        <p:blipFill>
          <a:blip r:embed="rId2">
            <a:extLst>
              <a:ext uri="{28A0092B-C50C-407E-A947-70E740481C1C}">
                <a14:useLocalDpi xmlns:a14="http://schemas.microsoft.com/office/drawing/2010/main" val="0"/>
              </a:ext>
            </a:extLst>
          </a:blip>
          <a:srcRect t="7584" b="7584"/>
          <a:stretch>
            <a:fillRect/>
          </a:stretch>
        </p:blipFill>
        <p:spPr/>
      </p:pic>
    </p:spTree>
    <p:extLst>
      <p:ext uri="{BB962C8B-B14F-4D97-AF65-F5344CB8AC3E}">
        <p14:creationId xmlns:p14="http://schemas.microsoft.com/office/powerpoint/2010/main" val="372665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CORE VALUES</a:t>
            </a:r>
            <a:endParaRPr lang="en-US" dirty="0"/>
          </a:p>
        </p:txBody>
      </p:sp>
      <p:sp>
        <p:nvSpPr>
          <p:cNvPr id="6" name="Content Placeholder 5"/>
          <p:cNvSpPr>
            <a:spLocks noGrp="1"/>
          </p:cNvSpPr>
          <p:nvPr>
            <p:ph sz="quarter" idx="2"/>
          </p:nvPr>
        </p:nvSpPr>
        <p:spPr>
          <a:xfrm>
            <a:off x="394154" y="2438400"/>
            <a:ext cx="4101646" cy="4306456"/>
          </a:xfrm>
        </p:spPr>
        <p:txBody>
          <a:bodyPr>
            <a:normAutofit fontScale="85000" lnSpcReduction="20000"/>
          </a:bodyPr>
          <a:lstStyle/>
          <a:p>
            <a:r>
              <a:rPr lang="en-US" sz="2400" dirty="0"/>
              <a:t>P</a:t>
            </a:r>
            <a:r>
              <a:rPr lang="en-US" sz="2400" dirty="0" smtClean="0"/>
              <a:t>ersonal boundaries</a:t>
            </a:r>
          </a:p>
          <a:p>
            <a:r>
              <a:rPr lang="en-US" sz="2400" dirty="0" smtClean="0"/>
              <a:t>Keep private </a:t>
            </a:r>
            <a:endParaRPr lang="en-US" sz="2400" dirty="0"/>
          </a:p>
          <a:p>
            <a:pPr lvl="1"/>
            <a:r>
              <a:rPr lang="en-US" sz="2100" dirty="0" smtClean="0"/>
              <a:t>phone numbers</a:t>
            </a:r>
          </a:p>
          <a:p>
            <a:pPr lvl="1"/>
            <a:r>
              <a:rPr lang="en-US" sz="2100" dirty="0" smtClean="0"/>
              <a:t> house addresses</a:t>
            </a:r>
          </a:p>
          <a:p>
            <a:pPr lvl="1"/>
            <a:r>
              <a:rPr lang="en-US" sz="2100" dirty="0" smtClean="0"/>
              <a:t>inappropriate pictures/videos/messages</a:t>
            </a:r>
          </a:p>
          <a:p>
            <a:r>
              <a:rPr lang="en-US" sz="2400" dirty="0" smtClean="0"/>
              <a:t>Keep my future reputation safe</a:t>
            </a:r>
          </a:p>
          <a:p>
            <a:r>
              <a:rPr lang="en-US" sz="2400" dirty="0" smtClean="0"/>
              <a:t>If meeting an online friend, take a parent or guardian; meet in a public place</a:t>
            </a:r>
          </a:p>
          <a:p>
            <a:r>
              <a:rPr lang="en-US" sz="2400" dirty="0" smtClean="0"/>
              <a:t>Save evidence and report online incidents to parent/guardian/other adult</a:t>
            </a:r>
          </a:p>
          <a:p>
            <a:r>
              <a:rPr lang="en-US" sz="2400" dirty="0" smtClean="0"/>
              <a:t>Report website, </a:t>
            </a:r>
            <a:r>
              <a:rPr lang="en-US" sz="2400" dirty="0" err="1" smtClean="0"/>
              <a:t>CyberTipline.com</a:t>
            </a:r>
            <a:r>
              <a:rPr lang="en-US" sz="2400" dirty="0" smtClean="0"/>
              <a:t>, or police</a:t>
            </a:r>
          </a:p>
          <a:p>
            <a:endParaRPr lang="en-US" dirty="0"/>
          </a:p>
        </p:txBody>
      </p:sp>
      <p:sp>
        <p:nvSpPr>
          <p:cNvPr id="8" name="Content Placeholder 7"/>
          <p:cNvSpPr>
            <a:spLocks noGrp="1"/>
          </p:cNvSpPr>
          <p:nvPr>
            <p:ph sz="quarter" idx="4"/>
          </p:nvPr>
        </p:nvSpPr>
        <p:spPr>
          <a:xfrm>
            <a:off x="4800599" y="2438400"/>
            <a:ext cx="4089755" cy="4306456"/>
          </a:xfrm>
        </p:spPr>
        <p:txBody>
          <a:bodyPr>
            <a:normAutofit fontScale="92500" lnSpcReduction="10000"/>
          </a:bodyPr>
          <a:lstStyle/>
          <a:p>
            <a:r>
              <a:rPr lang="en-US" sz="2400" dirty="0" smtClean="0"/>
              <a:t>Website or app feels unsafe or dangerous</a:t>
            </a:r>
          </a:p>
          <a:p>
            <a:r>
              <a:rPr lang="en-US" sz="2400" dirty="0" smtClean="0"/>
              <a:t>Website is labeled “adults-only”</a:t>
            </a:r>
          </a:p>
          <a:p>
            <a:r>
              <a:rPr lang="en-US" sz="2400" dirty="0" smtClean="0"/>
              <a:t>Inappropriate pictures/videos/messages</a:t>
            </a:r>
          </a:p>
          <a:p>
            <a:r>
              <a:rPr lang="en-US" sz="2400" dirty="0" smtClean="0"/>
              <a:t>Posting rude or harmful information about other people</a:t>
            </a:r>
          </a:p>
          <a:p>
            <a:r>
              <a:rPr lang="en-US" sz="2400" dirty="0" smtClean="0"/>
              <a:t>Meeting online friends in person by yourself</a:t>
            </a:r>
          </a:p>
          <a:p>
            <a:r>
              <a:rPr lang="en-US" sz="2400" dirty="0" smtClean="0"/>
              <a:t>Keeping others’ inappropriate online behavior to yourself</a:t>
            </a:r>
          </a:p>
          <a:p>
            <a:endParaRPr lang="en-US" sz="2400" dirty="0"/>
          </a:p>
        </p:txBody>
      </p:sp>
      <p:sp>
        <p:nvSpPr>
          <p:cNvPr id="5" name="Text Placeholder 4"/>
          <p:cNvSpPr>
            <a:spLocks noGrp="1"/>
          </p:cNvSpPr>
          <p:nvPr>
            <p:ph type="body" sz="quarter" idx="1"/>
          </p:nvPr>
        </p:nvSpPr>
        <p:spPr>
          <a:xfrm>
            <a:off x="394154" y="1752600"/>
            <a:ext cx="4101646" cy="640080"/>
          </a:xfrm>
        </p:spPr>
        <p:txBody>
          <a:bodyPr/>
          <a:lstStyle/>
          <a:p>
            <a:r>
              <a:rPr lang="en-US" sz="2800" dirty="0" smtClean="0"/>
              <a:t>Good for Me</a:t>
            </a:r>
            <a:r>
              <a:rPr lang="en-US" dirty="0" smtClean="0"/>
              <a:t>	</a:t>
            </a:r>
            <a:endParaRPr lang="en-US" dirty="0"/>
          </a:p>
        </p:txBody>
      </p:sp>
      <p:sp>
        <p:nvSpPr>
          <p:cNvPr id="7" name="Text Placeholder 6"/>
          <p:cNvSpPr>
            <a:spLocks noGrp="1"/>
          </p:cNvSpPr>
          <p:nvPr>
            <p:ph type="body" sz="quarter" idx="3"/>
          </p:nvPr>
        </p:nvSpPr>
        <p:spPr>
          <a:xfrm>
            <a:off x="4800600" y="1752600"/>
            <a:ext cx="4089754" cy="640080"/>
          </a:xfrm>
        </p:spPr>
        <p:txBody>
          <a:bodyPr>
            <a:normAutofit/>
          </a:bodyPr>
          <a:lstStyle/>
          <a:p>
            <a:r>
              <a:rPr lang="en-US" sz="2800" dirty="0" smtClean="0"/>
              <a:t>Not Good for Me</a:t>
            </a:r>
            <a:endParaRPr lang="en-US" sz="2800" dirty="0"/>
          </a:p>
        </p:txBody>
      </p:sp>
    </p:spTree>
    <p:extLst>
      <p:ext uri="{BB962C8B-B14F-4D97-AF65-F5344CB8AC3E}">
        <p14:creationId xmlns:p14="http://schemas.microsoft.com/office/powerpoint/2010/main" val="38538050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732"/>
            <a:ext cx="9144000" cy="4801314"/>
          </a:xfrm>
          <a:prstGeom prst="rect">
            <a:avLst/>
          </a:prstGeom>
        </p:spPr>
        <p:txBody>
          <a:bodyPr wrap="square">
            <a:spAutoFit/>
          </a:bodyPr>
          <a:lstStyle/>
          <a:p>
            <a:r>
              <a:rPr lang="en-US" sz="4800" b="1" dirty="0"/>
              <a:t>Internet Safety Pledge </a:t>
            </a:r>
            <a:endParaRPr lang="en-US" sz="4800" b="1" dirty="0" smtClean="0"/>
          </a:p>
          <a:p>
            <a:r>
              <a:rPr lang="en-US" sz="4800" b="1" dirty="0" smtClean="0"/>
              <a:t>for </a:t>
            </a:r>
            <a:r>
              <a:rPr lang="en-US" sz="4800" b="1" dirty="0"/>
              <a:t>Middle and High School</a:t>
            </a:r>
          </a:p>
          <a:p>
            <a:pPr marL="342900" indent="-342900">
              <a:buFont typeface="Wingdings" charset="2"/>
              <a:buChar char="Ø"/>
            </a:pPr>
            <a:r>
              <a:rPr lang="en-US" sz="3200" dirty="0"/>
              <a:t>I will talk with my parents or guardian about their expectations and ground rules for going online. The rules will include the time of day I may be online, the length of time I may be online, whom I may communicate with online, and appropriate areas for me to visit online.</a:t>
            </a:r>
          </a:p>
          <a:p>
            <a:r>
              <a:rPr lang="en-US" dirty="0" smtClean="0"/>
              <a:t>Adapted from </a:t>
            </a:r>
            <a:r>
              <a:rPr lang="en-US" dirty="0" err="1" smtClean="0"/>
              <a:t>NetSmartz.org</a:t>
            </a:r>
            <a:endParaRPr lang="en-US" dirty="0"/>
          </a:p>
        </p:txBody>
      </p:sp>
    </p:spTree>
    <p:extLst>
      <p:ext uri="{BB962C8B-B14F-4D97-AF65-F5344CB8AC3E}">
        <p14:creationId xmlns:p14="http://schemas.microsoft.com/office/powerpoint/2010/main" val="22435298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732"/>
            <a:ext cx="9144000" cy="4124206"/>
          </a:xfrm>
          <a:prstGeom prst="rect">
            <a:avLst/>
          </a:prstGeom>
        </p:spPr>
        <p:txBody>
          <a:bodyPr wrap="square">
            <a:spAutoFit/>
          </a:bodyPr>
          <a:lstStyle/>
          <a:p>
            <a:r>
              <a:rPr lang="en-US" sz="4800" b="1" dirty="0"/>
              <a:t>Internet Safety Pledge </a:t>
            </a:r>
          </a:p>
          <a:p>
            <a:r>
              <a:rPr lang="en-US" sz="4800" b="1" dirty="0"/>
              <a:t>for Middle and High School</a:t>
            </a:r>
          </a:p>
          <a:p>
            <a:pPr marL="342900" indent="-342900">
              <a:buFont typeface="Wingdings" charset="2"/>
              <a:buChar char="Ø"/>
            </a:pPr>
            <a:r>
              <a:rPr lang="en-US" sz="3200" dirty="0" smtClean="0"/>
              <a:t>I </a:t>
            </a:r>
            <a:r>
              <a:rPr lang="en-US" sz="3200" dirty="0"/>
              <a:t>will keep my identity private. I will never share my full name, mailing address, phone number, name of my school, photo or other information that someone could use to determine my identity.</a:t>
            </a:r>
          </a:p>
          <a:p>
            <a:pPr marL="342900" indent="-342900">
              <a:buFont typeface="Wingdings" charset="2"/>
              <a:buChar char="Ø"/>
            </a:pPr>
            <a:endParaRPr lang="en-US" sz="2000" dirty="0" smtClean="0"/>
          </a:p>
          <a:p>
            <a:r>
              <a:rPr lang="en-US" dirty="0" smtClean="0"/>
              <a:t>Adapted from </a:t>
            </a:r>
            <a:r>
              <a:rPr lang="en-US" dirty="0" err="1" smtClean="0"/>
              <a:t>NetSmartz.org</a:t>
            </a:r>
            <a:endParaRPr lang="en-US" dirty="0"/>
          </a:p>
        </p:txBody>
      </p:sp>
    </p:spTree>
    <p:extLst>
      <p:ext uri="{BB962C8B-B14F-4D97-AF65-F5344CB8AC3E}">
        <p14:creationId xmlns:p14="http://schemas.microsoft.com/office/powerpoint/2010/main" val="14635624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732"/>
            <a:ext cx="9144000" cy="4801314"/>
          </a:xfrm>
          <a:prstGeom prst="rect">
            <a:avLst/>
          </a:prstGeom>
        </p:spPr>
        <p:txBody>
          <a:bodyPr wrap="square">
            <a:spAutoFit/>
          </a:bodyPr>
          <a:lstStyle/>
          <a:p>
            <a:r>
              <a:rPr lang="en-US" sz="4800" b="1" dirty="0"/>
              <a:t>Internet Safety Pledge for Middle and High School</a:t>
            </a:r>
          </a:p>
          <a:p>
            <a:pPr marL="342900" indent="-342900">
              <a:buFont typeface="Wingdings" charset="2"/>
              <a:buChar char="Ø"/>
            </a:pPr>
            <a:r>
              <a:rPr lang="en-US" sz="3200" dirty="0" smtClean="0"/>
              <a:t>I </a:t>
            </a:r>
            <a:r>
              <a:rPr lang="en-US" sz="3200" dirty="0"/>
              <a:t>will never respond to any online communication that makes me feel uncomfortable. I will tell a trusted adult if I come across any information that makes me feel scared, uncomfortable or confused. I will never respond to messages that are rude or offensive. I will show the message to a trusted adult right away.</a:t>
            </a:r>
          </a:p>
          <a:p>
            <a:r>
              <a:rPr lang="en-US" dirty="0" smtClean="0"/>
              <a:t>Adapted from </a:t>
            </a:r>
            <a:r>
              <a:rPr lang="en-US" dirty="0" err="1" smtClean="0"/>
              <a:t>NetSmartz.org</a:t>
            </a:r>
            <a:endParaRPr lang="en-US" dirty="0"/>
          </a:p>
        </p:txBody>
      </p:sp>
    </p:spTree>
    <p:extLst>
      <p:ext uri="{BB962C8B-B14F-4D97-AF65-F5344CB8AC3E}">
        <p14:creationId xmlns:p14="http://schemas.microsoft.com/office/powerpoint/2010/main" val="40623946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732"/>
            <a:ext cx="9144000" cy="4801314"/>
          </a:xfrm>
          <a:prstGeom prst="rect">
            <a:avLst/>
          </a:prstGeom>
        </p:spPr>
        <p:txBody>
          <a:bodyPr wrap="square">
            <a:spAutoFit/>
          </a:bodyPr>
          <a:lstStyle/>
          <a:p>
            <a:r>
              <a:rPr lang="en-US" sz="4800" b="1" dirty="0"/>
              <a:t>Internet Safety Pledge for Middle and High School</a:t>
            </a:r>
          </a:p>
          <a:p>
            <a:pPr marL="342900" indent="-342900">
              <a:buFont typeface="Wingdings" charset="2"/>
              <a:buChar char="Ø"/>
            </a:pPr>
            <a:r>
              <a:rPr lang="en-US" sz="3200" dirty="0" smtClean="0"/>
              <a:t>I </a:t>
            </a:r>
            <a:r>
              <a:rPr lang="en-US" sz="3200" dirty="0"/>
              <a:t>will never meet in person with anyone I have first "met" online without discussing it with my parents or guardian. I won't meet in person with anyone unless my parents or guardian agree to the meeting and will go with me, and the meeting will be in a public place.</a:t>
            </a:r>
          </a:p>
          <a:p>
            <a:r>
              <a:rPr lang="en-US" dirty="0" smtClean="0"/>
              <a:t>Adapted from </a:t>
            </a:r>
            <a:r>
              <a:rPr lang="en-US" dirty="0" err="1" smtClean="0"/>
              <a:t>NetSmartz.org</a:t>
            </a:r>
            <a:endParaRPr lang="en-US" dirty="0"/>
          </a:p>
        </p:txBody>
      </p:sp>
    </p:spTree>
    <p:extLst>
      <p:ext uri="{BB962C8B-B14F-4D97-AF65-F5344CB8AC3E}">
        <p14:creationId xmlns:p14="http://schemas.microsoft.com/office/powerpoint/2010/main" val="17904826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562</TotalTime>
  <Words>874</Words>
  <Application>Microsoft Macintosh PowerPoint</Application>
  <PresentationFormat>On-screen Show (4:3)</PresentationFormat>
  <Paragraphs>90</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RADCAB</vt:lpstr>
      <vt:lpstr>Is this website APPROPRIATE for me?</vt:lpstr>
      <vt:lpstr>PowerPoint Presentation</vt:lpstr>
      <vt:lpstr>KEEP IN MIND . . .</vt:lpstr>
      <vt:lpstr>CORE VALUES</vt:lpstr>
      <vt:lpstr>PowerPoint Presentation</vt:lpstr>
      <vt:lpstr>PowerPoint Presentation</vt:lpstr>
      <vt:lpstr>PowerPoint Presentation</vt:lpstr>
      <vt:lpstr>PowerPoint Presentation</vt:lpstr>
      <vt:lpstr>PowerPoint Presentation</vt:lpstr>
      <vt:lpstr>PLAN AN “EXIT STRATEGY”</vt:lpstr>
      <vt:lpstr>PowerPoint Presentation</vt:lpstr>
      <vt:lpstr>PowerPoint Presentation</vt:lpstr>
      <vt:lpstr>PowerPoint Presentation</vt:lpstr>
      <vt:lpstr>Know Your Lexile</vt:lpstr>
      <vt:lpstr>Consider the Book Level</vt:lpstr>
      <vt:lpstr>Know Your Lexile</vt:lpstr>
      <vt:lpstr>WorldBook Online</vt:lpstr>
      <vt:lpstr>Destiny Quest Web Sites</vt:lpstr>
      <vt:lpstr>QUIZ: Which source is “JUST RIGHT”?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RADCAB</dc:title>
  <dc:creator>Erin</dc:creator>
  <cp:lastModifiedBy>Erin</cp:lastModifiedBy>
  <cp:revision>21</cp:revision>
  <dcterms:created xsi:type="dcterms:W3CDTF">2019-01-14T15:03:20Z</dcterms:created>
  <dcterms:modified xsi:type="dcterms:W3CDTF">2019-02-13T16:44:31Z</dcterms:modified>
</cp:coreProperties>
</file>